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64" r:id="rId4"/>
    <p:sldId id="265" r:id="rId5"/>
    <p:sldId id="266" r:id="rId6"/>
    <p:sldId id="267" r:id="rId7"/>
    <p:sldId id="268" r:id="rId8"/>
    <p:sldId id="269" r:id="rId9"/>
    <p:sldId id="282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97" autoAdjust="0"/>
  </p:normalViewPr>
  <p:slideViewPr>
    <p:cSldViewPr>
      <p:cViewPr>
        <p:scale>
          <a:sx n="70" d="100"/>
          <a:sy n="70" d="100"/>
        </p:scale>
        <p:origin x="-107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8E3AFAD-F27D-49A0-842C-062F1AA1DD96}" type="datetimeFigureOut">
              <a:rPr lang="en-US"/>
              <a:pPr>
                <a:defRPr/>
              </a:pPr>
              <a:t>10/19/2014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EBFEF8-E4F8-421D-837C-0D11BEE0C5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C5F57-4B7C-45C0-A410-D726C5482C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A7591-745D-4727-ABFA-9B4E32DE3D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30F8F-CD9F-4787-9CCF-BBFBA1B5EF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2B00D-FBAC-4E15-80D4-42B947628A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EDA1A-31F5-4159-A2D4-43BB3A9219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Copyright © 2012 Pearson Education, Inc. Publishing as Prentice Hall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FAB35-A70B-4BE5-803A-30EBF5F315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674CA-92B3-4BEE-878E-7653B2CACF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1E8C4-D806-4396-B529-4937899346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61443-7BD4-4C3F-B0D1-3D77E5FF13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FF325-563D-4A97-829F-D695D4FDE0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2C09E-CDDA-4500-BBDB-BC37F02663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3169CF-E4C1-41FD-ABAD-21734EDFE0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US" sz="4800" smtClean="0"/>
              <a:t>Project Team Building,</a:t>
            </a:r>
          </a:p>
          <a:p>
            <a:pPr marR="0" eaLnBrk="1" hangingPunct="1"/>
            <a:r>
              <a:rPr lang="en-US" sz="4800" smtClean="0"/>
              <a:t>Conflict, and Negotiation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D1EAEE"/>
                </a:solidFill>
                <a:cs typeface="Arial" charset="0"/>
              </a:rPr>
              <a:t>06-01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34400" cy="762000"/>
          </a:xfr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Achieving </a:t>
            </a:r>
            <a:r>
              <a:rPr lang="en-US" b="1" dirty="0" smtClean="0">
                <a:solidFill>
                  <a:srgbClr val="FFC000"/>
                </a:solidFill>
              </a:rPr>
              <a:t>Cross-Functional</a:t>
            </a:r>
            <a:r>
              <a:rPr lang="en-US" b="1" dirty="0" smtClean="0">
                <a:solidFill>
                  <a:schemeClr val="bg1"/>
                </a:solidFill>
              </a:rPr>
              <a:t> Cooperation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06-11</a:t>
            </a:r>
          </a:p>
        </p:txBody>
      </p:sp>
      <p:pic>
        <p:nvPicPr>
          <p:cNvPr id="24579" name="Picture 3" descr="FG_06_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4813"/>
            <a:ext cx="8229600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32"/>
          <p:cNvSpPr>
            <a:spLocks noChangeArrowheads="1"/>
          </p:cNvSpPr>
          <p:nvPr/>
        </p:nvSpPr>
        <p:spPr bwMode="auto">
          <a:xfrm>
            <a:off x="6858000" y="6324600"/>
            <a:ext cx="1441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6.6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   Building </a:t>
            </a:r>
            <a:r>
              <a:rPr lang="en-US" b="1" dirty="0" smtClean="0">
                <a:solidFill>
                  <a:schemeClr val="bg1"/>
                </a:solidFill>
              </a:rPr>
              <a:t>High-Performing Teams 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Make the project team </a:t>
            </a:r>
            <a:r>
              <a:rPr lang="en-US" sz="2800" b="1" i="1" dirty="0" smtClean="0">
                <a:solidFill>
                  <a:srgbClr val="FF0000"/>
                </a:solidFill>
              </a:rPr>
              <a:t>tangible</a:t>
            </a:r>
          </a:p>
          <a:p>
            <a:pPr lvl="1" eaLnBrk="1" hangingPunct="1"/>
            <a:r>
              <a:rPr lang="en-US" dirty="0" smtClean="0"/>
              <a:t>Publicity	</a:t>
            </a:r>
            <a:r>
              <a:rPr lang="ar-SA" dirty="0" smtClean="0"/>
              <a:t>   </a:t>
            </a:r>
            <a:endParaRPr lang="en-US" dirty="0" smtClean="0"/>
          </a:p>
          <a:p>
            <a:pPr lvl="1" eaLnBrk="1" hangingPunct="1"/>
            <a:r>
              <a:rPr lang="en-US" dirty="0" smtClean="0"/>
              <a:t>Terminology &amp; </a:t>
            </a:r>
            <a:r>
              <a:rPr lang="en-US" dirty="0" smtClean="0"/>
              <a:t>language. </a:t>
            </a:r>
            <a:r>
              <a:rPr lang="ar-SA" dirty="0" smtClean="0"/>
              <a:t>تعريف المصطلحات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sz="2800" b="1" i="1" dirty="0" smtClean="0">
                <a:solidFill>
                  <a:srgbClr val="FF0000"/>
                </a:solidFill>
              </a:rPr>
              <a:t>Reward</a:t>
            </a:r>
            <a:r>
              <a:rPr lang="en-US" sz="2800" i="1" dirty="0" smtClean="0"/>
              <a:t> </a:t>
            </a:r>
            <a:r>
              <a:rPr lang="en-US" sz="2800" dirty="0" smtClean="0"/>
              <a:t>good behavior</a:t>
            </a:r>
          </a:p>
          <a:p>
            <a:pPr lvl="1" eaLnBrk="1" hangingPunct="1"/>
            <a:r>
              <a:rPr lang="en-US" dirty="0" smtClean="0"/>
              <a:t>Flexibility</a:t>
            </a:r>
          </a:p>
          <a:p>
            <a:pPr lvl="1" eaLnBrk="1" hangingPunct="1"/>
            <a:r>
              <a:rPr lang="en-US" dirty="0" smtClean="0"/>
              <a:t>Creativity</a:t>
            </a:r>
          </a:p>
          <a:p>
            <a:pPr lvl="1" eaLnBrk="1" hangingPunct="1"/>
            <a:r>
              <a:rPr lang="en-US" dirty="0" smtClean="0"/>
              <a:t>Pragmatism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Develop a </a:t>
            </a:r>
            <a:r>
              <a:rPr lang="en-US" sz="2800" b="1" i="1" dirty="0" smtClean="0">
                <a:solidFill>
                  <a:srgbClr val="FF0000"/>
                </a:solidFill>
              </a:rPr>
              <a:t>personal touch</a:t>
            </a:r>
          </a:p>
          <a:p>
            <a:pPr lvl="1" eaLnBrk="1" hangingPunct="1"/>
            <a:r>
              <a:rPr lang="en-US" dirty="0" smtClean="0"/>
              <a:t>Lead by example	</a:t>
            </a:r>
            <a:r>
              <a:rPr lang="ar-SA" dirty="0" smtClean="0"/>
              <a:t>القدوة الحسنة</a:t>
            </a:r>
            <a:endParaRPr lang="en-US" dirty="0" smtClean="0"/>
          </a:p>
          <a:p>
            <a:pPr lvl="1" eaLnBrk="1" hangingPunct="1"/>
            <a:r>
              <a:rPr lang="en-US" dirty="0" smtClean="0"/>
              <a:t>Positive feedback for good </a:t>
            </a:r>
            <a:r>
              <a:rPr lang="en-US" dirty="0" smtClean="0"/>
              <a:t>performance</a:t>
            </a:r>
            <a:r>
              <a:rPr lang="ar-SA" dirty="0" smtClean="0"/>
              <a:t>  التحفيز   </a:t>
            </a:r>
            <a:endParaRPr lang="en-US" dirty="0" smtClean="0"/>
          </a:p>
          <a:p>
            <a:pPr lvl="1" eaLnBrk="1" hangingPunct="1"/>
            <a:r>
              <a:rPr lang="en-US" dirty="0" smtClean="0"/>
              <a:t>Accessibility &amp; consistency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06-12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4724400" cy="914400"/>
          </a:xfr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Virtual Project Teams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1"/>
            <a:ext cx="8229600" cy="44958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use electronic media to link members of a geographically dispersed project team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b="1" u="sng" dirty="0" smtClean="0">
                <a:solidFill>
                  <a:srgbClr val="0000CC"/>
                </a:solidFill>
              </a:rPr>
              <a:t>How Can Virtual Teams Be Improved?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Clr>
                <a:srgbClr val="0000CC"/>
              </a:buClr>
              <a:buFont typeface="Wingdings" pitchFamily="2" charset="2"/>
              <a:buChar char="ü"/>
            </a:pPr>
            <a:r>
              <a:rPr lang="en-US" sz="2800" dirty="0" smtClean="0"/>
              <a:t>Use face-to-face communication when possible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Clr>
                <a:srgbClr val="0000CC"/>
              </a:buClr>
              <a:buFont typeface="Wingdings" pitchFamily="2" charset="2"/>
              <a:buChar char="ü"/>
            </a:pPr>
            <a:r>
              <a:rPr lang="en-US" sz="2800" dirty="0" smtClean="0"/>
              <a:t>Don’t let team members disappear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Clr>
                <a:srgbClr val="0000CC"/>
              </a:buClr>
              <a:buFont typeface="Wingdings" pitchFamily="2" charset="2"/>
              <a:buChar char="ü"/>
            </a:pPr>
            <a:r>
              <a:rPr lang="en-US" sz="2800" dirty="0" smtClean="0"/>
              <a:t>Establish a code of conduct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Clr>
                <a:srgbClr val="0000CC"/>
              </a:buClr>
              <a:buFont typeface="Wingdings" pitchFamily="2" charset="2"/>
              <a:buChar char="ü"/>
            </a:pPr>
            <a:r>
              <a:rPr lang="en-US" sz="2800" dirty="0" smtClean="0"/>
              <a:t>Keep everyone in the communication loop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Clr>
                <a:srgbClr val="0000CC"/>
              </a:buClr>
              <a:buFont typeface="Wingdings" pitchFamily="2" charset="2"/>
              <a:buChar char="ü"/>
            </a:pPr>
            <a:r>
              <a:rPr lang="en-US" sz="2800" dirty="0" smtClean="0">
                <a:solidFill>
                  <a:srgbClr val="FF0000"/>
                </a:solidFill>
              </a:rPr>
              <a:t>Create a process for addressing conflict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06-13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5334000" cy="1143000"/>
          </a:xfr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ar-SA" b="1" dirty="0" smtClean="0">
                <a:solidFill>
                  <a:schemeClr val="bg1"/>
                </a:solidFill>
              </a:rPr>
              <a:t>    </a:t>
            </a:r>
            <a:r>
              <a:rPr lang="en-US" b="1" dirty="0" smtClean="0">
                <a:solidFill>
                  <a:schemeClr val="bg1"/>
                </a:solidFill>
              </a:rPr>
              <a:t>Conflict </a:t>
            </a:r>
            <a:r>
              <a:rPr lang="en-US" b="1" dirty="0" smtClean="0">
                <a:solidFill>
                  <a:schemeClr val="bg1"/>
                </a:solidFill>
              </a:rPr>
              <a:t>Management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1447800"/>
          </a:xfr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i="1" dirty="0" smtClean="0"/>
              <a:t>	</a:t>
            </a:r>
            <a:r>
              <a:rPr lang="en-US" sz="2800" b="1" i="1" dirty="0" smtClean="0">
                <a:solidFill>
                  <a:srgbClr val="FF0000"/>
                </a:solidFill>
              </a:rPr>
              <a:t>Conflict</a:t>
            </a:r>
            <a:r>
              <a:rPr lang="en-US" sz="2800" i="1" dirty="0" smtClean="0">
                <a:solidFill>
                  <a:srgbClr val="FF0000"/>
                </a:solidFill>
              </a:rPr>
              <a:t> </a:t>
            </a:r>
            <a:r>
              <a:rPr lang="en-US" sz="2800" i="1" dirty="0" smtClean="0"/>
              <a:t>is a </a:t>
            </a:r>
            <a:r>
              <a:rPr lang="en-US" sz="2800" b="1" i="1" dirty="0" smtClean="0">
                <a:solidFill>
                  <a:srgbClr val="FF0000"/>
                </a:solidFill>
              </a:rPr>
              <a:t>process</a:t>
            </a:r>
            <a:r>
              <a:rPr lang="en-US" sz="2800" i="1" dirty="0" smtClean="0"/>
              <a:t> that begins when you </a:t>
            </a:r>
            <a:r>
              <a:rPr lang="en-US" sz="2800" b="1" i="1" dirty="0" smtClean="0">
                <a:solidFill>
                  <a:srgbClr val="FF0000"/>
                </a:solidFill>
              </a:rPr>
              <a:t>perceive</a:t>
            </a:r>
            <a:r>
              <a:rPr lang="en-US" sz="2800" i="1" dirty="0" smtClean="0"/>
              <a:t> that someone has frustrated or is about to frustrate a major concern of yours.</a:t>
            </a:r>
          </a:p>
          <a:p>
            <a:pPr eaLnBrk="1" hangingPunct="1">
              <a:buFontTx/>
              <a:buNone/>
            </a:pPr>
            <a:endParaRPr lang="en-US" sz="2800" i="1" dirty="0" smtClean="0"/>
          </a:p>
          <a:p>
            <a:pPr eaLnBrk="1" hangingPunct="1">
              <a:buFontTx/>
              <a:buNone/>
            </a:pPr>
            <a:endParaRPr lang="en-US" sz="2800" i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06-14</a:t>
            </a: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792163" y="3608388"/>
            <a:ext cx="33845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u="sng" dirty="0">
                <a:latin typeface="Constantia" pitchFamily="18" charset="0"/>
              </a:rPr>
              <a:t>Categories</a:t>
            </a:r>
          </a:p>
          <a:p>
            <a:pPr marL="342900" indent="-342900">
              <a:spcBef>
                <a:spcPct val="20000"/>
              </a:spcBef>
              <a:buSzPct val="140000"/>
              <a:buFontTx/>
              <a:buChar char="•"/>
            </a:pPr>
            <a:r>
              <a:rPr lang="en-US" sz="2800" dirty="0">
                <a:latin typeface="Constantia" pitchFamily="18" charset="0"/>
              </a:rPr>
              <a:t>Goal-oriented</a:t>
            </a:r>
          </a:p>
          <a:p>
            <a:pPr marL="342900" indent="-342900">
              <a:spcBef>
                <a:spcPct val="20000"/>
              </a:spcBef>
              <a:buSzPct val="140000"/>
              <a:buFontTx/>
              <a:buChar char="•"/>
            </a:pPr>
            <a:r>
              <a:rPr lang="en-US" sz="2800" dirty="0">
                <a:latin typeface="Constantia" pitchFamily="18" charset="0"/>
              </a:rPr>
              <a:t>Administrative</a:t>
            </a:r>
          </a:p>
          <a:p>
            <a:pPr marL="342900" indent="-342900">
              <a:spcBef>
                <a:spcPct val="20000"/>
              </a:spcBef>
              <a:buSzPct val="140000"/>
              <a:buFontTx/>
              <a:buChar char="•"/>
            </a:pPr>
            <a:r>
              <a:rPr lang="en-US" sz="2800" dirty="0">
                <a:latin typeface="Constantia" pitchFamily="18" charset="0"/>
              </a:rPr>
              <a:t>Interpersonal</a:t>
            </a:r>
          </a:p>
          <a:p>
            <a:pPr marL="342900" indent="-342900">
              <a:spcBef>
                <a:spcPct val="20000"/>
              </a:spcBef>
            </a:pPr>
            <a:endParaRPr lang="en-US" sz="2800" dirty="0"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800" i="1" dirty="0">
              <a:latin typeface="Constantia" pitchFamily="18" charset="0"/>
            </a:endParaRP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5111750" y="3608388"/>
            <a:ext cx="27717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u="sng">
                <a:latin typeface="Constantia" pitchFamily="18" charset="0"/>
              </a:rPr>
              <a:t>Views</a:t>
            </a:r>
          </a:p>
          <a:p>
            <a:pPr marL="342900" indent="-342900">
              <a:spcBef>
                <a:spcPct val="20000"/>
              </a:spcBef>
              <a:buSzPct val="140000"/>
              <a:buFontTx/>
              <a:buChar char="•"/>
            </a:pPr>
            <a:r>
              <a:rPr lang="en-US" sz="2800">
                <a:latin typeface="Constantia" pitchFamily="18" charset="0"/>
              </a:rPr>
              <a:t>Traditional</a:t>
            </a:r>
          </a:p>
          <a:p>
            <a:pPr marL="342900" indent="-342900">
              <a:spcBef>
                <a:spcPct val="20000"/>
              </a:spcBef>
              <a:buSzPct val="140000"/>
              <a:buFontTx/>
              <a:buChar char="•"/>
            </a:pPr>
            <a:r>
              <a:rPr lang="en-US" sz="2800">
                <a:latin typeface="Constantia" pitchFamily="18" charset="0"/>
              </a:rPr>
              <a:t>Behavioral</a:t>
            </a:r>
          </a:p>
          <a:p>
            <a:pPr marL="342900" indent="-342900">
              <a:spcBef>
                <a:spcPct val="20000"/>
              </a:spcBef>
              <a:buSzPct val="140000"/>
              <a:buFontTx/>
              <a:buChar char="•"/>
            </a:pPr>
            <a:r>
              <a:rPr lang="en-US" sz="2800">
                <a:latin typeface="Constantia" pitchFamily="18" charset="0"/>
              </a:rPr>
              <a:t>Interactionist</a:t>
            </a:r>
          </a:p>
          <a:p>
            <a:pPr marL="342900" indent="-342900">
              <a:spcBef>
                <a:spcPct val="20000"/>
              </a:spcBef>
            </a:pPr>
            <a:endParaRPr lang="en-US" sz="2800"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800" i="1">
              <a:latin typeface="Constantia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Sources of Conflict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16113"/>
            <a:ext cx="3970338" cy="3341687"/>
          </a:xfrm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sz="3200" b="1" u="sng" dirty="0" smtClean="0">
                <a:solidFill>
                  <a:srgbClr val="0000CC"/>
                </a:solidFill>
              </a:rPr>
              <a:t>Organizational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140000"/>
              <a:buFont typeface="Wingdings 2"/>
              <a:buChar char=""/>
              <a:defRPr/>
            </a:pPr>
            <a:r>
              <a:rPr lang="en-US" dirty="0" smtClean="0">
                <a:solidFill>
                  <a:srgbClr val="0000CC"/>
                </a:solidFill>
              </a:rPr>
              <a:t>Reward systems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140000"/>
              <a:buFont typeface="Wingdings 2"/>
              <a:buChar char=""/>
              <a:defRPr/>
            </a:pPr>
            <a:r>
              <a:rPr lang="en-US" dirty="0" smtClean="0">
                <a:solidFill>
                  <a:srgbClr val="0000CC"/>
                </a:solidFill>
              </a:rPr>
              <a:t>Scarce resources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140000"/>
              <a:buFont typeface="Wingdings 2"/>
              <a:buChar char=""/>
              <a:defRPr/>
            </a:pPr>
            <a:r>
              <a:rPr lang="en-US" dirty="0" smtClean="0">
                <a:solidFill>
                  <a:srgbClr val="0000CC"/>
                </a:solidFill>
              </a:rPr>
              <a:t>Uncertainty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SzPct val="140000"/>
              <a:buFont typeface="Wingdings 2"/>
              <a:buChar char=""/>
              <a:defRPr/>
            </a:pPr>
            <a:r>
              <a:rPr lang="en-US" dirty="0" smtClean="0">
                <a:solidFill>
                  <a:srgbClr val="0000CC"/>
                </a:solidFill>
              </a:rPr>
              <a:t>Differentiation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>
              <a:solidFill>
                <a:srgbClr val="0000CC"/>
              </a:solidFill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4622800" y="2852738"/>
            <a:ext cx="4140200" cy="3203575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/>
          </a:extLst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200" b="1" u="sng" dirty="0">
                <a:solidFill>
                  <a:srgbClr val="FF0000"/>
                </a:solidFill>
                <a:latin typeface="+mn-lt"/>
                <a:cs typeface="+mn-cs"/>
              </a:rPr>
              <a:t>Interpersonal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SzPct val="140000"/>
              <a:buFontTx/>
              <a:buChar char="•"/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+mn-cs"/>
              </a:rPr>
              <a:t>Faulty attributions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SzPct val="140000"/>
              <a:buFontTx/>
              <a:buChar char="•"/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+mn-cs"/>
              </a:rPr>
              <a:t>Faulty communication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SzPct val="140000"/>
              <a:buFontTx/>
              <a:buChar char="•"/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+mn-cs"/>
              </a:rPr>
              <a:t>Personal grudges &amp; prejudices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en-US" sz="28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06-15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4267200" cy="1143000"/>
          </a:xfr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b="1" smtClean="0">
                <a:solidFill>
                  <a:schemeClr val="bg1"/>
                </a:solidFill>
              </a:rPr>
              <a:t>Conflict Resolution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Mediate – </a:t>
            </a:r>
            <a:r>
              <a:rPr lang="en-US" sz="2800" dirty="0" err="1" smtClean="0"/>
              <a:t>defusion</a:t>
            </a:r>
            <a:r>
              <a:rPr lang="en-US" sz="2800" dirty="0" smtClean="0"/>
              <a:t>/confrontation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Arbitrate – judgment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Control – cool down period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Accept – unmanageable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Eliminate – transfer </a:t>
            </a:r>
          </a:p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sz="3200" b="1" i="1" dirty="0" smtClean="0">
                <a:solidFill>
                  <a:srgbClr val="FF0000"/>
                </a:solidFill>
              </a:rPr>
              <a:t>Conflict is often evidence of progress!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</a:t>
            </a:r>
            <a:fld id="{C73B36AF-8D3F-4B32-A2E0-922F5590F15F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533400"/>
            <a:ext cx="3124200" cy="1143000"/>
          </a:xfr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ar-SA" b="1" dirty="0" smtClean="0">
                <a:solidFill>
                  <a:schemeClr val="bg1"/>
                </a:solidFill>
              </a:rPr>
              <a:t>  </a:t>
            </a:r>
            <a:r>
              <a:rPr lang="en-US" b="1" dirty="0" smtClean="0">
                <a:solidFill>
                  <a:schemeClr val="bg1"/>
                </a:solidFill>
              </a:rPr>
              <a:t>Negotiation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en-US" sz="2800" dirty="0" smtClean="0"/>
              <a:t>	a </a:t>
            </a:r>
            <a:r>
              <a:rPr lang="en-US" sz="2800" b="1" i="1" u="sng" dirty="0" smtClean="0">
                <a:solidFill>
                  <a:srgbClr val="FF0000"/>
                </a:solidFill>
              </a:rPr>
              <a:t>process</a:t>
            </a:r>
            <a:r>
              <a:rPr lang="en-US" sz="2800" dirty="0" smtClean="0"/>
              <a:t> that is predicated on a manager’s ability to </a:t>
            </a:r>
            <a:r>
              <a:rPr lang="en-US" sz="2800" b="1" i="1" u="sng" dirty="0" smtClean="0">
                <a:solidFill>
                  <a:srgbClr val="FF0000"/>
                </a:solidFill>
              </a:rPr>
              <a:t>use influence</a:t>
            </a:r>
            <a:r>
              <a:rPr lang="en-US" sz="2800" dirty="0" smtClean="0"/>
              <a:t> productively</a:t>
            </a:r>
          </a:p>
          <a:p>
            <a:pPr marL="533400" indent="-533400" eaLnBrk="1" hangingPunct="1">
              <a:buFontTx/>
              <a:buNone/>
            </a:pPr>
            <a:endParaRPr lang="en-US" sz="2800" dirty="0" smtClean="0"/>
          </a:p>
          <a:p>
            <a:pPr marL="533400" indent="-533400" eaLnBrk="1" hangingPunct="1">
              <a:buFontTx/>
              <a:buNone/>
            </a:pPr>
            <a:r>
              <a:rPr lang="en-US" sz="2800" u="sng" dirty="0" smtClean="0"/>
              <a:t>Questions to Ask Prior to Entering a Negotiation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dirty="0" smtClean="0"/>
              <a:t>How much </a:t>
            </a:r>
            <a:r>
              <a:rPr lang="en-US" sz="2800" b="1" i="1" dirty="0" smtClean="0">
                <a:solidFill>
                  <a:srgbClr val="FF0000"/>
                </a:solidFill>
              </a:rPr>
              <a:t>power</a:t>
            </a:r>
            <a:r>
              <a:rPr lang="en-US" sz="2800" dirty="0" smtClean="0"/>
              <a:t> do </a:t>
            </a:r>
            <a:r>
              <a:rPr lang="en-US" sz="2800" dirty="0" smtClean="0">
                <a:solidFill>
                  <a:schemeClr val="tx2"/>
                </a:solidFill>
              </a:rPr>
              <a:t>I have?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dirty="0" smtClean="0">
                <a:solidFill>
                  <a:schemeClr val="tx2"/>
                </a:solidFill>
              </a:rPr>
              <a:t>What sort of</a:t>
            </a:r>
            <a:r>
              <a:rPr lang="en-US" sz="2800" dirty="0" smtClean="0"/>
              <a:t> </a:t>
            </a:r>
            <a:r>
              <a:rPr lang="en-US" sz="2800" b="1" i="1" dirty="0" smtClean="0">
                <a:solidFill>
                  <a:srgbClr val="FF0000"/>
                </a:solidFill>
              </a:rPr>
              <a:t>time pressures </a:t>
            </a:r>
            <a:r>
              <a:rPr lang="en-US" sz="2800" dirty="0" smtClean="0"/>
              <a:t>are there?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 sz="2800" dirty="0" smtClean="0"/>
              <a:t>Do I </a:t>
            </a:r>
            <a:r>
              <a:rPr lang="en-US" sz="2800" b="1" i="1" dirty="0" smtClean="0">
                <a:solidFill>
                  <a:srgbClr val="FF0000"/>
                </a:solidFill>
              </a:rPr>
              <a:t>trust</a:t>
            </a:r>
            <a:r>
              <a:rPr lang="en-US" sz="2800" dirty="0" smtClean="0"/>
              <a:t> my opponent?</a:t>
            </a:r>
          </a:p>
          <a:p>
            <a:pPr marL="533400" indent="-533400" eaLnBrk="1" hangingPunct="1">
              <a:buFontTx/>
              <a:buNone/>
            </a:pPr>
            <a:endParaRPr 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</a:t>
            </a:r>
            <a:fld id="{86DF9CFF-500A-4C3A-B900-0CEDA8D1E3B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Principled Negotiation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150000"/>
              </a:lnSpc>
              <a:buFontTx/>
              <a:buAutoNum type="arabicPeriod"/>
            </a:pPr>
            <a:r>
              <a:rPr lang="en-US" sz="2800" smtClean="0"/>
              <a:t>Separate the people from the </a:t>
            </a:r>
            <a:r>
              <a:rPr lang="en-US" sz="2800" b="1" i="1" smtClean="0">
                <a:solidFill>
                  <a:srgbClr val="FF0000"/>
                </a:solidFill>
              </a:rPr>
              <a:t>problem</a:t>
            </a:r>
          </a:p>
          <a:p>
            <a:pPr marL="533400" indent="-533400" eaLnBrk="1" hangingPunct="1">
              <a:lnSpc>
                <a:spcPct val="150000"/>
              </a:lnSpc>
              <a:buFontTx/>
              <a:buAutoNum type="arabicPeriod"/>
            </a:pPr>
            <a:r>
              <a:rPr lang="en-US" sz="2800" smtClean="0"/>
              <a:t>Focus on</a:t>
            </a:r>
            <a:r>
              <a:rPr lang="en-US" sz="2800" i="1" smtClean="0">
                <a:solidFill>
                  <a:srgbClr val="FF0000"/>
                </a:solidFill>
              </a:rPr>
              <a:t> </a:t>
            </a:r>
            <a:r>
              <a:rPr lang="en-US" sz="2800" b="1" i="1" smtClean="0">
                <a:solidFill>
                  <a:srgbClr val="FF0000"/>
                </a:solidFill>
              </a:rPr>
              <a:t>interests</a:t>
            </a:r>
            <a:r>
              <a:rPr lang="en-US" sz="2800" smtClean="0"/>
              <a:t>, not positions</a:t>
            </a:r>
          </a:p>
          <a:p>
            <a:pPr marL="533400" indent="-533400" eaLnBrk="1" hangingPunct="1">
              <a:lnSpc>
                <a:spcPct val="150000"/>
              </a:lnSpc>
              <a:buFontTx/>
              <a:buAutoNum type="arabicPeriod"/>
            </a:pPr>
            <a:r>
              <a:rPr lang="en-US" sz="2800" smtClean="0"/>
              <a:t>Invent options for </a:t>
            </a:r>
            <a:r>
              <a:rPr lang="en-US" sz="2800" b="1" i="1" smtClean="0">
                <a:solidFill>
                  <a:srgbClr val="FF0000"/>
                </a:solidFill>
              </a:rPr>
              <a:t>mutual gain</a:t>
            </a:r>
          </a:p>
          <a:p>
            <a:pPr marL="533400" indent="-533400" eaLnBrk="1" hangingPunct="1">
              <a:lnSpc>
                <a:spcPct val="150000"/>
              </a:lnSpc>
              <a:buFontTx/>
              <a:buAutoNum type="arabicPeriod"/>
            </a:pPr>
            <a:r>
              <a:rPr lang="en-US" sz="2800" smtClean="0"/>
              <a:t>Insist on using </a:t>
            </a:r>
            <a:r>
              <a:rPr lang="en-US" sz="2800" b="1" i="1" smtClean="0">
                <a:solidFill>
                  <a:srgbClr val="FF0000"/>
                </a:solidFill>
              </a:rPr>
              <a:t>objective criteria</a:t>
            </a:r>
          </a:p>
          <a:p>
            <a:pPr marL="533400" indent="-533400" eaLnBrk="1" hangingPunct="1">
              <a:buFontTx/>
              <a:buNone/>
            </a:pPr>
            <a:endParaRPr lang="en-US" sz="2800" i="1" smtClean="0"/>
          </a:p>
          <a:p>
            <a:pPr marL="533400" indent="-533400" algn="r" eaLnBrk="1" hangingPunct="1">
              <a:buFontTx/>
              <a:buNone/>
            </a:pPr>
            <a:r>
              <a:rPr lang="en-US" sz="2800" i="1" smtClean="0"/>
              <a:t>Getting to Yes</a:t>
            </a:r>
            <a:r>
              <a:rPr lang="en-US" sz="2800" smtClean="0"/>
              <a:t> – Fisher &amp; Ury</a:t>
            </a:r>
          </a:p>
          <a:p>
            <a:pPr marL="533400" indent="-533400" eaLnBrk="1" hangingPunct="1"/>
            <a:endParaRPr lang="en-US" sz="280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</a:t>
            </a:r>
            <a:fld id="{42DEC4D9-B092-4265-9399-BACACE99404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/>
              <a:t>Understand the steps involved in project team building.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/>
              <a:t>Know the characteristics of effective project teams and why teams fail.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/>
              <a:t>Know the stages in the development of groups.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/>
              <a:t>Describe how to achieve cross-functional cooperation in teams.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</a:t>
            </a:r>
            <a:fld id="{18FFE51E-DAB0-4E04-B8D9-B2BA272C96A4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5"/>
              <a:defRPr/>
            </a:pPr>
            <a:r>
              <a:rPr lang="en-US" sz="2800" dirty="0"/>
              <a:t>See the advantages and challenges of project teams.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5"/>
              <a:defRPr/>
            </a:pPr>
            <a:r>
              <a:rPr lang="en-US" sz="2800" dirty="0"/>
              <a:t>Understand the nature of conflict and evaluate response method.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5"/>
              <a:defRPr/>
            </a:pPr>
            <a:r>
              <a:rPr lang="en-US" sz="2800" dirty="0"/>
              <a:t>Understand the importance of negotiation skills in project management.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</a:t>
            </a:r>
            <a:fld id="{E7CDFA7D-F224-4B4A-8D13-7F95933BBF5D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81050"/>
          </a:xfrm>
          <a:solidFill>
            <a:schemeClr val="tx2"/>
          </a:solidFill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   Chapter </a:t>
            </a:r>
            <a:r>
              <a:rPr lang="en-US" b="1" dirty="0" smtClean="0">
                <a:solidFill>
                  <a:schemeClr val="bg1"/>
                </a:solidFill>
              </a:rPr>
              <a:t>6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627437"/>
          </a:xfrm>
          <a:solidFill>
            <a:schemeClr val="accent4">
              <a:lumMod val="20000"/>
              <a:lumOff val="80000"/>
            </a:schemeClr>
          </a:solidFill>
          <a:ln w="7620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/>
              <a:t>After completing this chapter, students will be able to</a:t>
            </a:r>
            <a:r>
              <a:rPr lang="en-US" sz="2000" dirty="0" smtClean="0"/>
              <a:t>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0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u="sng" dirty="0" smtClean="0"/>
              <a:t>Understand</a:t>
            </a:r>
            <a:r>
              <a:rPr lang="en-US" sz="2800" dirty="0" smtClean="0"/>
              <a:t> the </a:t>
            </a:r>
            <a:r>
              <a:rPr lang="en-US" sz="2800" dirty="0" smtClean="0">
                <a:solidFill>
                  <a:srgbClr val="FF0000"/>
                </a:solidFill>
              </a:rPr>
              <a:t>steps</a:t>
            </a:r>
            <a:r>
              <a:rPr lang="en-US" sz="2800" dirty="0" smtClean="0"/>
              <a:t> </a:t>
            </a:r>
            <a:r>
              <a:rPr lang="en-US" sz="2800" dirty="0" smtClean="0"/>
              <a:t>in </a:t>
            </a:r>
            <a:r>
              <a:rPr lang="en-US" sz="2800" dirty="0" smtClean="0"/>
              <a:t>project </a:t>
            </a:r>
            <a:r>
              <a:rPr lang="en-US" sz="2800" dirty="0" smtClean="0">
                <a:solidFill>
                  <a:srgbClr val="FF0000"/>
                </a:solidFill>
              </a:rPr>
              <a:t>team building</a:t>
            </a:r>
            <a:r>
              <a:rPr lang="en-US" sz="2800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u="sng" dirty="0" smtClean="0"/>
              <a:t>Know</a:t>
            </a:r>
            <a:r>
              <a:rPr lang="en-US" sz="2800" dirty="0" smtClean="0"/>
              <a:t> the </a:t>
            </a:r>
            <a:r>
              <a:rPr lang="en-US" sz="2800" dirty="0" smtClean="0">
                <a:solidFill>
                  <a:srgbClr val="FF0000"/>
                </a:solidFill>
              </a:rPr>
              <a:t>characteristics of effective </a:t>
            </a:r>
            <a:r>
              <a:rPr lang="en-US" sz="2800" dirty="0" smtClean="0"/>
              <a:t>teams </a:t>
            </a:r>
            <a:r>
              <a:rPr lang="en-US" sz="2800" dirty="0" smtClean="0"/>
              <a:t>and </a:t>
            </a:r>
            <a:r>
              <a:rPr lang="en-US" sz="2800" dirty="0" smtClean="0">
                <a:solidFill>
                  <a:srgbClr val="FF0000"/>
                </a:solidFill>
              </a:rPr>
              <a:t>why teams fail</a:t>
            </a:r>
            <a:r>
              <a:rPr lang="en-US" sz="2800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u="sng" dirty="0" smtClean="0"/>
              <a:t>Know</a:t>
            </a:r>
            <a:r>
              <a:rPr lang="en-US" sz="2800" dirty="0" smtClean="0"/>
              <a:t> the </a:t>
            </a:r>
            <a:r>
              <a:rPr lang="en-US" sz="2800" dirty="0" smtClean="0">
                <a:solidFill>
                  <a:srgbClr val="FF0000"/>
                </a:solidFill>
              </a:rPr>
              <a:t>stages</a:t>
            </a:r>
            <a:r>
              <a:rPr lang="en-US" sz="2800" dirty="0" smtClean="0"/>
              <a:t> in the development of groups.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u="sng" dirty="0" smtClean="0"/>
              <a:t>Describe</a:t>
            </a:r>
            <a:r>
              <a:rPr lang="en-US" sz="2800" dirty="0" smtClean="0"/>
              <a:t> how to achieve </a:t>
            </a:r>
            <a:r>
              <a:rPr lang="en-US" sz="2800" dirty="0" smtClean="0">
                <a:solidFill>
                  <a:srgbClr val="FF0000"/>
                </a:solidFill>
              </a:rPr>
              <a:t>cross-functional cooperation</a:t>
            </a:r>
            <a:r>
              <a:rPr lang="en-US" sz="2800" dirty="0" smtClean="0"/>
              <a:t> in teams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06-02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copyri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6775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</a:t>
            </a:r>
            <a:fld id="{9AE1167E-142D-4582-BD22-9155959239B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34819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Chapter 6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932237"/>
          </a:xfrm>
          <a:solidFill>
            <a:schemeClr val="accent4">
              <a:lumMod val="20000"/>
              <a:lumOff val="80000"/>
            </a:schemeClr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/>
              <a:t>After completing this chapter, students will be able to</a:t>
            </a:r>
            <a:r>
              <a:rPr lang="en-US" sz="2000" dirty="0" smtClean="0"/>
              <a:t>: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0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See the </a:t>
            </a:r>
            <a:r>
              <a:rPr lang="en-US" sz="2800" dirty="0" smtClean="0">
                <a:solidFill>
                  <a:srgbClr val="FF0000"/>
                </a:solidFill>
              </a:rPr>
              <a:t>advantages </a:t>
            </a:r>
            <a:r>
              <a:rPr lang="en-US" sz="2800" dirty="0" smtClean="0">
                <a:solidFill>
                  <a:srgbClr val="FF0000"/>
                </a:solidFill>
              </a:rPr>
              <a:t>&amp; challenges </a:t>
            </a:r>
            <a:r>
              <a:rPr lang="en-US" sz="2800" dirty="0" smtClean="0"/>
              <a:t>of project teams.</a:t>
            </a:r>
            <a:endParaRPr lang="en-US" sz="28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Understand </a:t>
            </a:r>
            <a:r>
              <a:rPr lang="en-US" sz="2800" dirty="0" smtClean="0"/>
              <a:t>the: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    nature </a:t>
            </a:r>
            <a:r>
              <a:rPr lang="en-US" sz="2800" dirty="0" smtClean="0">
                <a:solidFill>
                  <a:srgbClr val="FF0000"/>
                </a:solidFill>
              </a:rPr>
              <a:t>of conflict</a:t>
            </a:r>
            <a:r>
              <a:rPr lang="en-US" sz="2800" dirty="0" smtClean="0"/>
              <a:t> </a:t>
            </a:r>
            <a:r>
              <a:rPr lang="en-US" sz="2800" dirty="0" smtClean="0"/>
              <a:t>&amp; </a:t>
            </a:r>
            <a:r>
              <a:rPr lang="en-US" sz="2800" dirty="0" smtClean="0">
                <a:solidFill>
                  <a:srgbClr val="FF0000"/>
                </a:solidFill>
              </a:rPr>
              <a:t>evaluate </a:t>
            </a:r>
            <a:r>
              <a:rPr lang="en-US" sz="2800" dirty="0" smtClean="0">
                <a:solidFill>
                  <a:srgbClr val="FF0000"/>
                </a:solidFill>
              </a:rPr>
              <a:t>response method.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Understand the importance of </a:t>
            </a:r>
            <a:r>
              <a:rPr lang="en-US" sz="2800" dirty="0" smtClean="0">
                <a:solidFill>
                  <a:srgbClr val="FF0000"/>
                </a:solidFill>
              </a:rPr>
              <a:t>negotiation skills</a:t>
            </a:r>
            <a:r>
              <a:rPr lang="en-US" sz="2800" dirty="0" smtClean="0"/>
              <a:t> in project management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06-03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06-0</a:t>
            </a:r>
            <a:fld id="{99080B75-5CBA-41BF-B2C1-537BCCDE58B5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pic>
        <p:nvPicPr>
          <p:cNvPr id="18435" name="Picture 3" descr="FG_06_001"/>
          <p:cNvPicPr>
            <a:picLocks noChangeAspect="1" noChangeArrowheads="1"/>
          </p:cNvPicPr>
          <p:nvPr/>
        </p:nvPicPr>
        <p:blipFill>
          <a:blip r:embed="rId2" cstate="print">
            <a:lum bright="-4000" contrast="-7000"/>
          </a:blip>
          <a:srcRect/>
          <a:stretch>
            <a:fillRect/>
          </a:stretch>
        </p:blipFill>
        <p:spPr bwMode="auto">
          <a:xfrm>
            <a:off x="446183" y="152400"/>
            <a:ext cx="7326217" cy="6400800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178435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+mn-lt"/>
                <a:cs typeface="+mn-cs"/>
              </a:rPr>
              <a:t>Basic </a:t>
            </a:r>
            <a:r>
              <a:rPr lang="en-US" b="1" dirty="0">
                <a:latin typeface="+mn-lt"/>
                <a:cs typeface="+mn-cs"/>
              </a:rPr>
              <a:t>Steps in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Assembling a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Project Team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066800"/>
          </a:xfrm>
          <a:solidFill>
            <a:schemeClr val="accent1"/>
          </a:solidFill>
          <a:ln w="57150">
            <a:solidFill>
              <a:srgbClr val="FF0000"/>
            </a:solidFill>
          </a:ln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   Effective </a:t>
            </a:r>
            <a:r>
              <a:rPr lang="en-US" b="1" dirty="0" smtClean="0">
                <a:solidFill>
                  <a:schemeClr val="bg1"/>
                </a:solidFill>
              </a:rPr>
              <a:t>Project Teams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accent1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/>
          <a:lstStyle/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z="3200" dirty="0" smtClean="0"/>
              <a:t>Clear Sense of </a:t>
            </a:r>
            <a:r>
              <a:rPr lang="en-US" sz="3200" dirty="0" smtClean="0"/>
              <a:t>Mission   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common goal</a:t>
            </a:r>
            <a:endParaRPr lang="en-US" sz="2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z="3200" b="1" dirty="0" smtClean="0">
                <a:latin typeface="Comic Sans MS" pitchFamily="66" charset="0"/>
              </a:rPr>
              <a:t>Productive</a:t>
            </a:r>
            <a:r>
              <a:rPr lang="en-US" sz="3200" dirty="0" smtClean="0"/>
              <a:t> </a:t>
            </a:r>
            <a:r>
              <a:rPr lang="en-US" sz="3200" dirty="0" smtClean="0"/>
              <a:t>Interdependency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mutual responsibility</a:t>
            </a:r>
            <a:endParaRPr lang="en-US" sz="24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z="3200" dirty="0" smtClean="0"/>
              <a:t>Cohesiveness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cross functional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z="3200" dirty="0" smtClean="0"/>
              <a:t>Trust,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common interest</a:t>
            </a:r>
            <a:endParaRPr lang="en-US" sz="2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z="3200" dirty="0" smtClean="0"/>
              <a:t>Enthusiasm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z="3200" dirty="0" smtClean="0"/>
              <a:t>Results </a:t>
            </a:r>
            <a:r>
              <a:rPr lang="en-US" sz="3200" dirty="0" smtClean="0"/>
              <a:t>Orientation, 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focus on solutions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06-0</a:t>
            </a:r>
            <a:fld id="{52003140-6937-448B-9BCA-8333327B1D0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solidFill>
            <a:schemeClr val="tx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      Reasons </a:t>
            </a:r>
            <a:r>
              <a:rPr lang="en-US" b="1" dirty="0" smtClean="0">
                <a:solidFill>
                  <a:schemeClr val="bg1"/>
                </a:solidFill>
              </a:rPr>
              <a:t>Why Teams Fail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SzPct val="140000"/>
            </a:pPr>
            <a:r>
              <a:rPr lang="en-US" sz="2800" dirty="0" smtClean="0"/>
              <a:t>Poorly developed or </a:t>
            </a:r>
            <a:r>
              <a:rPr lang="en-US" sz="2800" b="1" i="1" dirty="0" smtClean="0">
                <a:solidFill>
                  <a:srgbClr val="FF0000"/>
                </a:solidFill>
              </a:rPr>
              <a:t>unclear goals</a:t>
            </a:r>
          </a:p>
          <a:p>
            <a:pPr eaLnBrk="1" hangingPunct="1">
              <a:buSzPct val="140000"/>
            </a:pPr>
            <a:r>
              <a:rPr lang="en-US" sz="2800" dirty="0" smtClean="0"/>
              <a:t>Poorly defined project </a:t>
            </a:r>
            <a:r>
              <a:rPr lang="en-US" sz="2800" b="1" i="1" dirty="0" smtClean="0">
                <a:solidFill>
                  <a:srgbClr val="FF0000"/>
                </a:solidFill>
              </a:rPr>
              <a:t>team roles </a:t>
            </a:r>
            <a:r>
              <a:rPr lang="en-US" sz="2800" dirty="0" smtClean="0"/>
              <a:t>&amp;</a:t>
            </a:r>
          </a:p>
          <a:p>
            <a:pPr eaLnBrk="1" hangingPunct="1">
              <a:buSzPct val="140000"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Negative Interdependencies</a:t>
            </a:r>
            <a:endParaRPr lang="en-US" sz="2800" dirty="0" smtClean="0">
              <a:solidFill>
                <a:srgbClr val="FF0000"/>
              </a:solidFill>
            </a:endParaRPr>
          </a:p>
          <a:p>
            <a:pPr eaLnBrk="1" hangingPunct="1">
              <a:buSzPct val="140000"/>
            </a:pPr>
            <a:r>
              <a:rPr lang="en-US" sz="2800" dirty="0" smtClean="0"/>
              <a:t>Lack of project team </a:t>
            </a:r>
            <a:r>
              <a:rPr lang="en-US" sz="2800" b="1" i="1" dirty="0" smtClean="0">
                <a:solidFill>
                  <a:srgbClr val="FF0000"/>
                </a:solidFill>
              </a:rPr>
              <a:t>motivation</a:t>
            </a:r>
          </a:p>
          <a:p>
            <a:pPr eaLnBrk="1" hangingPunct="1">
              <a:buSzPct val="140000"/>
            </a:pPr>
            <a:r>
              <a:rPr lang="en-US" sz="2800" dirty="0" smtClean="0"/>
              <a:t>Poor </a:t>
            </a:r>
            <a:r>
              <a:rPr lang="en-US" sz="2800" b="1" i="1" dirty="0" smtClean="0">
                <a:solidFill>
                  <a:srgbClr val="FF0000"/>
                </a:solidFill>
              </a:rPr>
              <a:t>communication</a:t>
            </a:r>
          </a:p>
          <a:p>
            <a:pPr eaLnBrk="1" hangingPunct="1">
              <a:buSzPct val="140000"/>
            </a:pPr>
            <a:r>
              <a:rPr lang="en-US" sz="2800" dirty="0" smtClean="0"/>
              <a:t>Poor </a:t>
            </a:r>
            <a:r>
              <a:rPr lang="en-US" sz="2800" b="1" i="1" dirty="0" smtClean="0">
                <a:solidFill>
                  <a:srgbClr val="FF0000"/>
                </a:solidFill>
              </a:rPr>
              <a:t>leadership   </a:t>
            </a:r>
            <a:r>
              <a:rPr lang="en-US" sz="2800" b="1" i="1" dirty="0" smtClean="0">
                <a:solidFill>
                  <a:srgbClr val="00B050"/>
                </a:solidFill>
              </a:rPr>
              <a:t>Role Model</a:t>
            </a:r>
            <a:endParaRPr lang="en-US" sz="2800" b="1" i="1" dirty="0" smtClean="0">
              <a:solidFill>
                <a:srgbClr val="00B050"/>
              </a:solidFill>
            </a:endParaRPr>
          </a:p>
          <a:p>
            <a:pPr eaLnBrk="1" hangingPunct="1">
              <a:buSzPct val="140000"/>
            </a:pPr>
            <a:r>
              <a:rPr lang="en-US" sz="2800" b="1" i="1" dirty="0" smtClean="0">
                <a:solidFill>
                  <a:srgbClr val="FF0000"/>
                </a:solidFill>
              </a:rPr>
              <a:t>Turnover</a:t>
            </a:r>
            <a:r>
              <a:rPr lang="en-US" sz="2800" dirty="0" smtClean="0"/>
              <a:t> among project team members</a:t>
            </a:r>
          </a:p>
          <a:p>
            <a:pPr eaLnBrk="1" hangingPunct="1">
              <a:buSzPct val="140000"/>
            </a:pPr>
            <a:r>
              <a:rPr lang="en-US" sz="2800" b="1" i="1" dirty="0" smtClean="0">
                <a:solidFill>
                  <a:srgbClr val="FF0000"/>
                </a:solidFill>
              </a:rPr>
              <a:t>Dysfunctional</a:t>
            </a:r>
            <a:r>
              <a:rPr lang="en-US" sz="2800" b="1" i="1" dirty="0" smtClean="0"/>
              <a:t> </a:t>
            </a:r>
            <a:r>
              <a:rPr lang="en-US" sz="2800" dirty="0" smtClean="0"/>
              <a:t>behavior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06-0</a:t>
            </a:r>
            <a:fld id="{649001A8-A42D-4B9B-9B14-4D643ACBC948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      Stages </a:t>
            </a:r>
            <a:r>
              <a:rPr lang="en-US" b="1" dirty="0" smtClean="0">
                <a:solidFill>
                  <a:schemeClr val="bg1"/>
                </a:solidFill>
              </a:rPr>
              <a:t>in Group Development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140000"/>
              </a:lnSpc>
              <a:buFontTx/>
              <a:buAutoNum type="arabicPeriod"/>
            </a:pPr>
            <a:r>
              <a:rPr lang="en-US" b="1" i="1" smtClean="0">
                <a:solidFill>
                  <a:srgbClr val="FF0000"/>
                </a:solidFill>
              </a:rPr>
              <a:t>Forming</a:t>
            </a:r>
            <a:r>
              <a:rPr lang="en-US" smtClean="0"/>
              <a:t> – members become acquainted</a:t>
            </a:r>
          </a:p>
          <a:p>
            <a:pPr marL="533400" indent="-533400" eaLnBrk="1" hangingPunct="1">
              <a:lnSpc>
                <a:spcPct val="140000"/>
              </a:lnSpc>
              <a:buFontTx/>
              <a:buAutoNum type="arabicPeriod"/>
            </a:pPr>
            <a:r>
              <a:rPr lang="en-US" b="1" i="1" smtClean="0">
                <a:solidFill>
                  <a:srgbClr val="FF0000"/>
                </a:solidFill>
              </a:rPr>
              <a:t>Storming </a:t>
            </a:r>
            <a:r>
              <a:rPr lang="en-US" smtClean="0"/>
              <a:t>– conflict begins</a:t>
            </a:r>
          </a:p>
          <a:p>
            <a:pPr marL="533400" indent="-533400" eaLnBrk="1" hangingPunct="1">
              <a:lnSpc>
                <a:spcPct val="140000"/>
              </a:lnSpc>
              <a:buFontTx/>
              <a:buAutoNum type="arabicPeriod"/>
            </a:pPr>
            <a:r>
              <a:rPr lang="en-US" b="1" i="1" smtClean="0">
                <a:solidFill>
                  <a:srgbClr val="FF0000"/>
                </a:solidFill>
              </a:rPr>
              <a:t>Norming </a:t>
            </a:r>
            <a:r>
              <a:rPr lang="en-US" smtClean="0"/>
              <a:t>– members reach agreement</a:t>
            </a:r>
          </a:p>
          <a:p>
            <a:pPr marL="533400" indent="-533400" eaLnBrk="1" hangingPunct="1">
              <a:lnSpc>
                <a:spcPct val="140000"/>
              </a:lnSpc>
              <a:buFontTx/>
              <a:buAutoNum type="arabicPeriod"/>
            </a:pPr>
            <a:r>
              <a:rPr lang="en-US" b="1" i="1" smtClean="0">
                <a:solidFill>
                  <a:srgbClr val="FF0000"/>
                </a:solidFill>
              </a:rPr>
              <a:t>Performing</a:t>
            </a:r>
            <a:r>
              <a:rPr lang="en-US" smtClean="0"/>
              <a:t> – members work together</a:t>
            </a:r>
          </a:p>
          <a:p>
            <a:pPr marL="533400" indent="-533400" eaLnBrk="1" hangingPunct="1">
              <a:lnSpc>
                <a:spcPct val="140000"/>
              </a:lnSpc>
              <a:buFontTx/>
              <a:buAutoNum type="arabicPeriod"/>
            </a:pPr>
            <a:r>
              <a:rPr lang="en-US" b="1" i="1" smtClean="0">
                <a:solidFill>
                  <a:srgbClr val="FF0000"/>
                </a:solidFill>
              </a:rPr>
              <a:t>Adjourning</a:t>
            </a:r>
            <a:r>
              <a:rPr lang="en-US" smtClean="0"/>
              <a:t> – group disbands</a:t>
            </a:r>
          </a:p>
          <a:p>
            <a:pPr marL="533400" indent="-533400" algn="ctr" eaLnBrk="1" hangingPunct="1">
              <a:lnSpc>
                <a:spcPct val="140000"/>
              </a:lnSpc>
              <a:buFontTx/>
              <a:buNone/>
            </a:pPr>
            <a:r>
              <a:rPr lang="en-US" b="1" i="1" smtClean="0">
                <a:solidFill>
                  <a:srgbClr val="0000CC"/>
                </a:solidFill>
              </a:rPr>
              <a:t>Punctuated Equilibrium </a:t>
            </a:r>
            <a:r>
              <a:rPr lang="en-US" b="1" smtClean="0">
                <a:solidFill>
                  <a:srgbClr val="0000CC"/>
                </a:solidFill>
              </a:rPr>
              <a:t>is a different model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06-0</a:t>
            </a:r>
            <a:fld id="{85401AEA-4E0D-49FF-9A94-AB19BC9EC528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8" y="152400"/>
            <a:ext cx="8229600" cy="1143000"/>
          </a:xfrm>
          <a:solidFill>
            <a:schemeClr val="tx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bg1"/>
                </a:solidFill>
              </a:rPr>
              <a:t>          Team </a:t>
            </a:r>
            <a:r>
              <a:rPr lang="en-US" b="1" dirty="0" smtClean="0">
                <a:solidFill>
                  <a:schemeClr val="bg1"/>
                </a:solidFill>
              </a:rPr>
              <a:t>Development Stages</a:t>
            </a:r>
          </a:p>
        </p:txBody>
      </p:sp>
      <p:pic>
        <p:nvPicPr>
          <p:cNvPr id="22530" name="Picture 3" descr="FG_06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8458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06-0</a:t>
            </a:r>
            <a:fld id="{BAB77C86-616F-4F56-9994-6F0C01ADF30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  <p:sp>
        <p:nvSpPr>
          <p:cNvPr id="22532" name="Rectangle 2"/>
          <p:cNvSpPr>
            <a:spLocks noChangeArrowheads="1"/>
          </p:cNvSpPr>
          <p:nvPr/>
        </p:nvSpPr>
        <p:spPr bwMode="auto">
          <a:xfrm>
            <a:off x="6400800" y="6335713"/>
            <a:ext cx="1441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6.4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1143000"/>
          </a:xfrm>
          <a:solidFill>
            <a:schemeClr val="tx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bg1"/>
                </a:solidFill>
              </a:rPr>
              <a:t>     Model </a:t>
            </a:r>
            <a:r>
              <a:rPr lang="en-US" b="1" dirty="0">
                <a:solidFill>
                  <a:schemeClr val="bg1"/>
                </a:solidFill>
              </a:rPr>
              <a:t>of Punctuated Equilibrium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06-10</a:t>
            </a:r>
          </a:p>
        </p:txBody>
      </p:sp>
      <p:pic>
        <p:nvPicPr>
          <p:cNvPr id="23555" name="Picture 3" descr="FG_06_003"/>
          <p:cNvPicPr>
            <a:picLocks noChangeAspect="1" noChangeArrowheads="1"/>
          </p:cNvPicPr>
          <p:nvPr/>
        </p:nvPicPr>
        <p:blipFill>
          <a:blip r:embed="rId2" cstate="print">
            <a:lum contrast="-9000"/>
          </a:blip>
          <a:srcRect/>
          <a:stretch>
            <a:fillRect/>
          </a:stretch>
        </p:blipFill>
        <p:spPr bwMode="auto">
          <a:xfrm>
            <a:off x="685800" y="1524000"/>
            <a:ext cx="745013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7083425" y="4876800"/>
            <a:ext cx="1441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FIGURE 6.5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1448</TotalTime>
  <Words>449</Words>
  <Application>Microsoft Office PowerPoint</Application>
  <PresentationFormat>On-screen Show (4:3)</PresentationFormat>
  <Paragraphs>142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Chapter 6</vt:lpstr>
      <vt:lpstr>   Chapter 6 Learning Objectives</vt:lpstr>
      <vt:lpstr>Chapter 6 Learning Objectives</vt:lpstr>
      <vt:lpstr>Slide 4</vt:lpstr>
      <vt:lpstr>   Effective Project Teams</vt:lpstr>
      <vt:lpstr>      Reasons Why Teams Fail</vt:lpstr>
      <vt:lpstr>      Stages in Group Development</vt:lpstr>
      <vt:lpstr>          Team Development Stages</vt:lpstr>
      <vt:lpstr>     Model of Punctuated Equilibrium</vt:lpstr>
      <vt:lpstr>Achieving Cross-Functional Cooperation</vt:lpstr>
      <vt:lpstr>   Building High-Performing Teams </vt:lpstr>
      <vt:lpstr>Virtual Project Teams</vt:lpstr>
      <vt:lpstr>    Conflict Management</vt:lpstr>
      <vt:lpstr>Sources of Conflict</vt:lpstr>
      <vt:lpstr>Conflict Resolution</vt:lpstr>
      <vt:lpstr>  Negotiation</vt:lpstr>
      <vt:lpstr>Principled Negotiation</vt:lpstr>
      <vt:lpstr>Summary</vt:lpstr>
      <vt:lpstr>Summary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</dc:creator>
  <cp:lastModifiedBy>Maher ARAFAT</cp:lastModifiedBy>
  <cp:revision>28</cp:revision>
  <dcterms:created xsi:type="dcterms:W3CDTF">2011-11-20T13:38:58Z</dcterms:created>
  <dcterms:modified xsi:type="dcterms:W3CDTF">2014-10-20T07:41:21Z</dcterms:modified>
</cp:coreProperties>
</file>